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8" r:id="rId3"/>
    <p:sldId id="260" r:id="rId4"/>
    <p:sldId id="261" r:id="rId5"/>
    <p:sldId id="262" r:id="rId6"/>
    <p:sldId id="263" r:id="rId7"/>
    <p:sldId id="256" r:id="rId8"/>
    <p:sldId id="257" r:id="rId9"/>
    <p:sldId id="265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1" d="100"/>
          <a:sy n="71" d="100"/>
        </p:scale>
        <p:origin x="90" y="5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B6540-4AD4-4131-A4C8-AC2758F98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B79E9-2C93-4129-9B92-89E4AC5AA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12B20-F719-4929-B1B3-4ADE5CF92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7CC4-EC86-4C28-AE47-E2A54C3B046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37FBF-5F74-40BE-B31C-31777A91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6FE05-FDAB-4BDB-960F-F15F4259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63FAA-882C-4631-8696-081FDEDCA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CE47E-473C-465B-94C0-8E92D2371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4204D8-E45F-4831-9E9D-D424FD1C1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38F73-84AD-4F27-BFCD-BAF1E59B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7CC4-EC86-4C28-AE47-E2A54C3B046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F1F49-CE79-4D6F-AFA8-24F4625C7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C27A3-61E9-418C-B4F5-36F7294C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63FAA-882C-4631-8696-081FDEDCA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06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BB51A0-BC56-4AFB-9718-01348A276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A66FD9-4D5E-4D91-8C11-8CC16A9B0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C2349-4E01-46CC-ABFB-A37BC7DC2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7CC4-EC86-4C28-AE47-E2A54C3B046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2BFAE-7B3B-4C8A-809D-FBE306FCF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73EC3-7C8F-4623-9664-C411792C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63FAA-882C-4631-8696-081FDEDCA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4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F078C-3C06-4C92-9FC8-C1035355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92739-518A-4F55-B51C-17C26A53E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A6A0D-4A76-4547-B0E6-AA15E5199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7CC4-EC86-4C28-AE47-E2A54C3B046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DBDDE-A0CA-45D0-9DE3-42DB8162D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21181-332C-4129-85DE-3AA377B1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63FAA-882C-4631-8696-081FDEDCA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7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830A-4565-48DC-BC41-984C081EC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349E0-37D8-4016-B057-7F277915A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E1C3-B90B-4189-993B-C1C0B0F58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7CC4-EC86-4C28-AE47-E2A54C3B046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6231D-4534-45B3-AFB8-D83A5515A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1D95A-8A98-44BF-91D9-A7338EAC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63FAA-882C-4631-8696-081FDEDCA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17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5BBC-A669-4483-AD2E-D75271664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F166A-6523-49C9-AFEF-5E8AF75307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C5DC0-25DB-4026-831D-99CC2D5EB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1BFAB-8718-4EA5-9CCF-2DC308D4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7CC4-EC86-4C28-AE47-E2A54C3B046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1E2A5-9699-40CF-AA03-5C59AEA0E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8E4A8-580F-40F7-A278-DD032EC6A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63FAA-882C-4631-8696-081FDEDCA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71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455DE-E824-4B7D-B440-68BF60C2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CF675-76D3-4AD6-A74C-3BC645D7B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9B72A-41A9-4B1A-A26F-8C15A2C18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268FB1-2E70-488A-AC0B-DF9898424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43C4D-72FA-4A3C-A035-90E6142B5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FEDDE-B639-4724-9509-FB0E0C143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7CC4-EC86-4C28-AE47-E2A54C3B046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4D7DE-AC75-4AAB-93A3-C29A838B4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F2926E-F19C-47A9-B4F2-BD6F55420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63FAA-882C-4631-8696-081FDEDCA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22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516B7-551F-4B09-85B8-8616B8A1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9B0AD2-A754-4C73-B27D-0B63052C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7CC4-EC86-4C28-AE47-E2A54C3B046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DF59C-9F99-4D29-9D1E-0BDF5F24B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FE391A-0691-4982-BBB2-22D2D7EAC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63FAA-882C-4631-8696-081FDEDCA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04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1D300A-FB04-42E0-B016-7881EB54B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7CC4-EC86-4C28-AE47-E2A54C3B046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04326-2FEF-4E27-A4D3-79F39FD59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787D3-AAD0-4BC0-BAD2-6AAD17146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63FAA-882C-4631-8696-081FDEDCA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15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FDEE-F308-46DE-9B62-AB34DDD5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DA8D-A1F9-44C6-B351-A7D5AA85E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27756-9ED8-4A14-B9FA-7B0CF6DDB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7B459-9B5B-495F-8191-5CDB6A92B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7CC4-EC86-4C28-AE47-E2A54C3B046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BE96BA-14DE-46C9-91B5-A0B694996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87BEA-F0EB-4685-BE22-568C7803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63FAA-882C-4631-8696-081FDEDCA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0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1ABBD-EC92-4D53-929A-CBD9A9C4C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CB153E-E629-40C3-8541-7E4A02630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C087C-E4E3-45C8-9D21-24661CDBC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7280F-BE73-4186-8488-F34EAF492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7CC4-EC86-4C28-AE47-E2A54C3B046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CC3E9-1427-407D-9E50-FAD1AD09E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BC1E9-B7AB-422C-85D3-7C873233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63FAA-882C-4631-8696-081FDEDCA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29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9D669-A3F2-4F8F-92FB-0FF25BCD0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24C5B-0415-423C-8ED3-8BF4FCBBC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C5974-C957-465F-99D0-A3E9F3C1E7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77CC4-EC86-4C28-AE47-E2A54C3B046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B6D43-E354-47E1-BD19-886C7665D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59390-BC4D-4E7B-B235-EFFF03FAB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63FAA-882C-4631-8696-081FDEDCA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23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A086-BD11-4613-A14E-0A3D945EE9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Learning Frameworks for Various Airfoils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BAC29B-FD9C-416C-898E-357566A367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 7:</a:t>
            </a:r>
          </a:p>
          <a:p>
            <a:r>
              <a:rPr lang="en-US" dirty="0"/>
              <a:t>Gabriel Achour, Yash Hemant </a:t>
            </a:r>
            <a:r>
              <a:rPr lang="en-US" dirty="0" err="1"/>
              <a:t>Chitale</a:t>
            </a:r>
            <a:r>
              <a:rPr lang="en-US" dirty="0"/>
              <a:t>, </a:t>
            </a:r>
            <a:r>
              <a:rPr lang="en-US" dirty="0" err="1"/>
              <a:t>Yoobin</a:t>
            </a:r>
            <a:r>
              <a:rPr lang="en-US" dirty="0"/>
              <a:t> Kim, Aqib Ahmed Syed</a:t>
            </a:r>
          </a:p>
        </p:txBody>
      </p:sp>
    </p:spTree>
    <p:extLst>
      <p:ext uri="{BB962C8B-B14F-4D97-AF65-F5344CB8AC3E}">
        <p14:creationId xmlns:p14="http://schemas.microsoft.com/office/powerpoint/2010/main" val="340625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4835B-8260-4B51-AF0C-D571CF81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14589-2B42-4F8C-A7F0-8B80C318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2800" dirty="0"/>
              <a:t>Chen W., Chiu K., </a:t>
            </a:r>
            <a:r>
              <a:rPr lang="en-US" sz="2800" dirty="0" err="1"/>
              <a:t>Fuge</a:t>
            </a:r>
            <a:r>
              <a:rPr lang="en-US" sz="2800" dirty="0"/>
              <a:t> M</a:t>
            </a:r>
            <a:r>
              <a:rPr lang="en-US" sz="2800" i="1" dirty="0"/>
              <a:t>., Aerodynamic Design Optimization and Shape Exploration using Generative Adversarial Networks</a:t>
            </a:r>
            <a:r>
              <a:rPr lang="en-US" sz="2800" dirty="0"/>
              <a:t>, University of Maryland, College Park, Maryland, 20742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800" dirty="0"/>
              <a:t>L. DI Angelo, P. Di Stefano, “An evolutionary geometric primitive for automatic design synthesis of functional shapes: The case of airfoils”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82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742F69-59CE-43E9-B067-BAA9DF91E9C5}"/>
              </a:ext>
            </a:extLst>
          </p:cNvPr>
          <p:cNvSpPr txBox="1">
            <a:spLocks/>
          </p:cNvSpPr>
          <p:nvPr/>
        </p:nvSpPr>
        <p:spPr>
          <a:xfrm>
            <a:off x="1140742" y="1748118"/>
            <a:ext cx="7011801" cy="2759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/>
              <a:t>Aerodynamic shape optimization is a mandatory process in designing parts like aircraft wings and (propeller, turbine, rotor) blades [1] Each aerodynamic shape produces different performances.</a:t>
            </a:r>
          </a:p>
          <a:p>
            <a:pPr algn="just"/>
            <a:r>
              <a:rPr lang="en-US" sz="2000" dirty="0"/>
              <a:t>Need to assess the performances given the shape in order to optimize</a:t>
            </a:r>
          </a:p>
          <a:p>
            <a:pPr algn="just"/>
            <a:r>
              <a:rPr lang="en-US" sz="2000" dirty="0"/>
              <a:t>No unique association between functional requirements and geometric shape [2]</a:t>
            </a:r>
          </a:p>
          <a:p>
            <a:pPr algn="just"/>
            <a:r>
              <a:rPr lang="en-US" sz="2000" dirty="0"/>
              <a:t>Cost of the Computational Fluid Dynamics (CFD) simulator can be an obstacle [2]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E9D2E3-EB5E-4C85-9AC6-3CA85D1B7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685" y="1897001"/>
            <a:ext cx="3194010" cy="17495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8390A2-334A-4FB1-85FB-5A91E15D54ED}"/>
              </a:ext>
            </a:extLst>
          </p:cNvPr>
          <p:cNvSpPr txBox="1"/>
          <p:nvPr/>
        </p:nvSpPr>
        <p:spPr>
          <a:xfrm>
            <a:off x="9139969" y="3631740"/>
            <a:ext cx="18774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Credits: Encyclopedia of Engineering</a:t>
            </a:r>
          </a:p>
        </p:txBody>
      </p:sp>
      <p:sp>
        <p:nvSpPr>
          <p:cNvPr id="12" name="Rounded Rectangle 14">
            <a:extLst>
              <a:ext uri="{FF2B5EF4-FFF2-40B4-BE49-F238E27FC236}">
                <a16:creationId xmlns:a16="http://schemas.microsoft.com/office/drawing/2014/main" id="{39C1D018-6287-4881-B57F-875DB8AB7633}"/>
              </a:ext>
            </a:extLst>
          </p:cNvPr>
          <p:cNvSpPr/>
          <p:nvPr/>
        </p:nvSpPr>
        <p:spPr>
          <a:xfrm>
            <a:off x="1636564" y="4836652"/>
            <a:ext cx="8918872" cy="10893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 focus of this work is on airfoils (aircraft wing profile) and finding other ways less computationally expensive to assess their aerodynamic performances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DF4FB64-D02C-4273-BB24-40D7B1BC2BE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543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3732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DCD6D-4AFD-4632-B48A-CDD6A19AA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Airfoils</a:t>
            </a:r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7126BCFA-7222-4563-A546-80EAB8A061F8}"/>
              </a:ext>
            </a:extLst>
          </p:cNvPr>
          <p:cNvSpPr/>
          <p:nvPr/>
        </p:nvSpPr>
        <p:spPr>
          <a:xfrm>
            <a:off x="1608829" y="5092382"/>
            <a:ext cx="3757360" cy="85298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Given flow parameters: Re, M</a:t>
            </a:r>
            <a:r>
              <a:rPr lang="en-US" baseline="-25000" dirty="0"/>
              <a:t>∞</a:t>
            </a:r>
            <a:r>
              <a:rPr lang="en-US" dirty="0"/>
              <a:t>, 𝛼  and </a:t>
            </a:r>
            <a:r>
              <a:rPr lang="en-US" b="1" dirty="0"/>
              <a:t>Airfoil Shape</a:t>
            </a:r>
          </a:p>
        </p:txBody>
      </p:sp>
      <p:sp>
        <p:nvSpPr>
          <p:cNvPr id="5" name="Rounded Rectangle 41">
            <a:extLst>
              <a:ext uri="{FF2B5EF4-FFF2-40B4-BE49-F238E27FC236}">
                <a16:creationId xmlns:a16="http://schemas.microsoft.com/office/drawing/2014/main" id="{D468E06A-3AE6-4702-95FB-D044755544A1}"/>
              </a:ext>
            </a:extLst>
          </p:cNvPr>
          <p:cNvSpPr/>
          <p:nvPr/>
        </p:nvSpPr>
        <p:spPr>
          <a:xfrm>
            <a:off x="7542595" y="4957733"/>
            <a:ext cx="3757360" cy="111720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Aerodynamic requirements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c</a:t>
            </a:r>
            <a:r>
              <a:rPr lang="en-US" baseline="-25000" dirty="0"/>
              <a:t>l</a:t>
            </a:r>
            <a:r>
              <a:rPr lang="en-US" dirty="0"/>
              <a:t> , c</a:t>
            </a:r>
            <a:r>
              <a:rPr lang="en-US" baseline="-25000" dirty="0"/>
              <a:t>d</a:t>
            </a:r>
            <a:r>
              <a:rPr lang="en-US" dirty="0"/>
              <a:t>, l/d</a:t>
            </a:r>
          </a:p>
          <a:p>
            <a:pPr algn="ctr"/>
            <a:r>
              <a:rPr lang="en-US" b="1" dirty="0"/>
              <a:t>Structural requirements:</a:t>
            </a:r>
          </a:p>
          <a:p>
            <a:pPr algn="ctr"/>
            <a:r>
              <a:rPr lang="en-US" dirty="0"/>
              <a:t>Area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03C941-A05F-4AA7-A322-383BB073819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366189" y="5516337"/>
            <a:ext cx="2176406" cy="25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A093E9-2D87-413E-B935-E2710E5F3C93}"/>
              </a:ext>
            </a:extLst>
          </p:cNvPr>
          <p:cNvSpPr txBox="1"/>
          <p:nvPr/>
        </p:nvSpPr>
        <p:spPr>
          <a:xfrm>
            <a:off x="5893437" y="5092382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Assess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4253FF6-08DC-437E-9F5D-DBC2F60F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17" y="1765618"/>
            <a:ext cx="6558045" cy="2551894"/>
          </a:xfrm>
          <a:prstGeom prst="rect">
            <a:avLst/>
          </a:prstGeom>
        </p:spPr>
      </p:pic>
      <p:pic>
        <p:nvPicPr>
          <p:cNvPr id="51" name="Picture 2" descr="PARSEC method for airfoil parameterization | Download Scientific Diagram">
            <a:extLst>
              <a:ext uri="{FF2B5EF4-FFF2-40B4-BE49-F238E27FC236}">
                <a16:creationId xmlns:a16="http://schemas.microsoft.com/office/drawing/2014/main" id="{0C37DAB8-D2B3-4CDC-832E-1CB99CAF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355" y="1900764"/>
            <a:ext cx="4355111" cy="20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6E1408F-3A9D-462F-8994-913CF94A8B4D}"/>
              </a:ext>
            </a:extLst>
          </p:cNvPr>
          <p:cNvSpPr txBox="1"/>
          <p:nvPr/>
        </p:nvSpPr>
        <p:spPr>
          <a:xfrm>
            <a:off x="8161524" y="1611060"/>
            <a:ext cx="271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PARSEC Parameters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AA7931-33FE-48C6-A95D-61905F7D7A1A}"/>
              </a:ext>
            </a:extLst>
          </p:cNvPr>
          <p:cNvSpPr txBox="1"/>
          <p:nvPr/>
        </p:nvSpPr>
        <p:spPr>
          <a:xfrm>
            <a:off x="8713389" y="3910815"/>
            <a:ext cx="14157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Credits: Ava Shahrokhi</a:t>
            </a:r>
          </a:p>
        </p:txBody>
      </p:sp>
    </p:spTree>
    <p:extLst>
      <p:ext uri="{BB962C8B-B14F-4D97-AF65-F5344CB8AC3E}">
        <p14:creationId xmlns:p14="http://schemas.microsoft.com/office/powerpoint/2010/main" val="755076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B29E5-EBA9-44E4-9128-65C1B5A4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and method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E824B5-B8E2-4E57-9CEF-5088DB483BDA}"/>
              </a:ext>
            </a:extLst>
          </p:cNvPr>
          <p:cNvSpPr/>
          <p:nvPr/>
        </p:nvSpPr>
        <p:spPr>
          <a:xfrm>
            <a:off x="1048871" y="1690688"/>
            <a:ext cx="9520517" cy="1559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Objective: Use a machine learning framework to provide an estimate of the aerodynamic performances for any airfoil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A124B-F5FF-4466-A21C-C84504EF6E77}"/>
              </a:ext>
            </a:extLst>
          </p:cNvPr>
          <p:cNvSpPr txBox="1"/>
          <p:nvPr/>
        </p:nvSpPr>
        <p:spPr>
          <a:xfrm>
            <a:off x="838200" y="3455894"/>
            <a:ext cx="101480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Collect a dataset and perform data pre-processing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Implement a clustering algorithm to identify relevant clusters in the data and create classes to predict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Implement a classification framework to predict to what class (created in step 2) does any airfoil belong to</a:t>
            </a:r>
          </a:p>
        </p:txBody>
      </p:sp>
    </p:spTree>
    <p:extLst>
      <p:ext uri="{BB962C8B-B14F-4D97-AF65-F5344CB8AC3E}">
        <p14:creationId xmlns:p14="http://schemas.microsoft.com/office/powerpoint/2010/main" val="1523133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7F23E-D97A-4905-8760-59A49FA12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76EBF-AD1A-47C1-B1B2-67BF65D84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25" y="3329949"/>
            <a:ext cx="3984398" cy="26121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BA25A8-5183-484D-B725-BCF45D499153}"/>
              </a:ext>
            </a:extLst>
          </p:cNvPr>
          <p:cNvSpPr txBox="1"/>
          <p:nvPr/>
        </p:nvSpPr>
        <p:spPr>
          <a:xfrm>
            <a:off x="2729114" y="5918266"/>
            <a:ext cx="11865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Credits: NASA History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1CE2EA-2E55-4757-84DF-357529F91C83}"/>
              </a:ext>
            </a:extLst>
          </p:cNvPr>
          <p:cNvSpPr txBox="1"/>
          <p:nvPr/>
        </p:nvSpPr>
        <p:spPr>
          <a:xfrm>
            <a:off x="825106" y="1617614"/>
            <a:ext cx="61811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There are different free databases storing the coordinates of different airfoils such as the </a:t>
            </a:r>
          </a:p>
          <a:p>
            <a:pPr algn="just"/>
            <a:r>
              <a:rPr lang="en-US" sz="2400" b="1" dirty="0"/>
              <a:t>UIUC Airfoil Coordinate Database </a:t>
            </a:r>
            <a:r>
              <a:rPr lang="en-US" sz="2400" dirty="0"/>
              <a:t>containing about 1500 different airfoils in .dat format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B1566-A598-48A8-AB7B-E81E23C62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127" y="1432895"/>
            <a:ext cx="2070100" cy="344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51FDB-C363-42BC-AA3F-F059164EC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127" y="5163352"/>
            <a:ext cx="2108200" cy="1193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B9C96A-6F15-4682-BCC5-FD76150DBF37}"/>
              </a:ext>
            </a:extLst>
          </p:cNvPr>
          <p:cNvSpPr txBox="1"/>
          <p:nvPr/>
        </p:nvSpPr>
        <p:spPr>
          <a:xfrm>
            <a:off x="9410786" y="481365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[…]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2570EF-071E-4A1F-B738-0F78E42B5752}"/>
              </a:ext>
            </a:extLst>
          </p:cNvPr>
          <p:cNvSpPr txBox="1"/>
          <p:nvPr/>
        </p:nvSpPr>
        <p:spPr>
          <a:xfrm>
            <a:off x="10667204" y="1250670"/>
            <a:ext cx="1373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Name of the airfoil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C5839-C707-45DD-B79C-7A8D31BBFBD7}"/>
              </a:ext>
            </a:extLst>
          </p:cNvPr>
          <p:cNvSpPr/>
          <p:nvPr/>
        </p:nvSpPr>
        <p:spPr>
          <a:xfrm>
            <a:off x="8594253" y="1650048"/>
            <a:ext cx="742252" cy="47071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438B47-CEC3-4B03-AA08-72575B1F2071}"/>
              </a:ext>
            </a:extLst>
          </p:cNvPr>
          <p:cNvSpPr/>
          <p:nvPr/>
        </p:nvSpPr>
        <p:spPr>
          <a:xfrm>
            <a:off x="9783677" y="1675012"/>
            <a:ext cx="870650" cy="47071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78D2F4-8F27-46EA-A02D-60FD18580F45}"/>
              </a:ext>
            </a:extLst>
          </p:cNvPr>
          <p:cNvSpPr txBox="1"/>
          <p:nvPr/>
        </p:nvSpPr>
        <p:spPr>
          <a:xfrm>
            <a:off x="6976419" y="3429000"/>
            <a:ext cx="145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X coordinates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E4E211-0F10-4748-827C-205717FED454}"/>
              </a:ext>
            </a:extLst>
          </p:cNvPr>
          <p:cNvSpPr txBox="1"/>
          <p:nvPr/>
        </p:nvSpPr>
        <p:spPr>
          <a:xfrm>
            <a:off x="10706034" y="3429667"/>
            <a:ext cx="1450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Y coordinates</a:t>
            </a:r>
          </a:p>
        </p:txBody>
      </p:sp>
    </p:spTree>
    <p:extLst>
      <p:ext uri="{BB962C8B-B14F-4D97-AF65-F5344CB8AC3E}">
        <p14:creationId xmlns:p14="http://schemas.microsoft.com/office/powerpoint/2010/main" val="173200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2F3E-332F-42BB-B4B3-E5623DC51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187F5-CBFF-482F-8226-79DFBE98A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81" y="2351028"/>
            <a:ext cx="4723271" cy="3010020"/>
          </a:xfrm>
          <a:prstGeom prst="rect">
            <a:avLst/>
          </a:prstGeom>
        </p:spPr>
      </p:pic>
      <p:pic>
        <p:nvPicPr>
          <p:cNvPr id="5" name="Picture 2" descr="PARSEC method for airfoil parameterization | Download Scientific Diagram">
            <a:extLst>
              <a:ext uri="{FF2B5EF4-FFF2-40B4-BE49-F238E27FC236}">
                <a16:creationId xmlns:a16="http://schemas.microsoft.com/office/drawing/2014/main" id="{57A37B33-8429-46CC-885A-7D4DF12C5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47" y="4911191"/>
            <a:ext cx="2714771" cy="125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33E9CB-28EB-4CEF-95CB-5D61EDFFFB1C}"/>
              </a:ext>
            </a:extLst>
          </p:cNvPr>
          <p:cNvSpPr txBox="1"/>
          <p:nvPr/>
        </p:nvSpPr>
        <p:spPr>
          <a:xfrm>
            <a:off x="7870546" y="6164162"/>
            <a:ext cx="14157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Credits: Ava Shahrokhi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68510B-4B0B-48ED-A330-2B38D69BB4C0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 flipV="1">
            <a:off x="5353652" y="1212572"/>
            <a:ext cx="1867395" cy="264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C09EE1-CB4A-4E48-BCE6-792E73EE7A9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353652" y="3856038"/>
            <a:ext cx="1867395" cy="803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42111B-E249-47F8-9C12-34A7C440E898}"/>
              </a:ext>
            </a:extLst>
          </p:cNvPr>
          <p:cNvSpPr txBox="1"/>
          <p:nvPr/>
        </p:nvSpPr>
        <p:spPr>
          <a:xfrm>
            <a:off x="7221047" y="1027906"/>
            <a:ext cx="424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Cl, Cd using a flow simulator (</a:t>
            </a:r>
            <a:r>
              <a:rPr lang="en-US" dirty="0" err="1"/>
              <a:t>Xfoil</a:t>
            </a:r>
            <a:r>
              <a:rPr lang="en-US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76E453-EBFD-4AF3-83EF-ED1990B2FC39}"/>
              </a:ext>
            </a:extLst>
          </p:cNvPr>
          <p:cNvSpPr txBox="1"/>
          <p:nvPr/>
        </p:nvSpPr>
        <p:spPr>
          <a:xfrm>
            <a:off x="7312349" y="4474486"/>
            <a:ext cx="424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PARSEC parameters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665ECE-E188-486B-9969-BD51FB9D7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300" y="1464611"/>
            <a:ext cx="2888763" cy="227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0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E58C3C-B000-4412-8EB6-3884E64BB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48" y="4571842"/>
            <a:ext cx="552310" cy="12206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F01B36-FE49-460A-8A98-F9A9C7A815D3}"/>
              </a:ext>
            </a:extLst>
          </p:cNvPr>
          <p:cNvCxnSpPr>
            <a:cxnSpLocks/>
          </p:cNvCxnSpPr>
          <p:nvPr/>
        </p:nvCxnSpPr>
        <p:spPr>
          <a:xfrm flipV="1">
            <a:off x="666973" y="1226371"/>
            <a:ext cx="0" cy="4744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4CC318-9386-41CE-826B-469FE12AD286}"/>
              </a:ext>
            </a:extLst>
          </p:cNvPr>
          <p:cNvCxnSpPr>
            <a:cxnSpLocks/>
          </p:cNvCxnSpPr>
          <p:nvPr/>
        </p:nvCxnSpPr>
        <p:spPr>
          <a:xfrm flipV="1">
            <a:off x="666973" y="5970492"/>
            <a:ext cx="682034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5A33FC3-C294-4E61-A539-A6CEC34A4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33" y="4968012"/>
            <a:ext cx="552310" cy="12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A900F-A922-4A4D-9461-DE93FA94C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978" y="4821870"/>
            <a:ext cx="552310" cy="122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717EB3-0E8D-4086-914B-F5F76AD4F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588" y="4733788"/>
            <a:ext cx="552310" cy="1220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DCCCC8-B9EF-48A2-BF31-67CDC87F5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129" y="5197281"/>
            <a:ext cx="552310" cy="1220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FEA624-DC8B-4C04-8EB2-F7230EE1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74" y="4981583"/>
            <a:ext cx="552310" cy="1220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9520AE-A993-438E-A2D8-64375163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007" y="5258311"/>
            <a:ext cx="552310" cy="1220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9AFFBA-4D4C-4961-9DFB-CD570A7E4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7" y="2550246"/>
            <a:ext cx="552310" cy="1220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92DCDB-9842-4304-9177-54828B4F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72" y="2946416"/>
            <a:ext cx="552310" cy="1220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5DF11E-0B82-49DD-8F8F-FDABB91A9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717" y="2800274"/>
            <a:ext cx="552310" cy="1220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EBD910-236C-410A-BFD0-D0F992DC1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327" y="2712192"/>
            <a:ext cx="552310" cy="1220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6F0792-ECAD-417A-93C4-F01CD189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868" y="3175685"/>
            <a:ext cx="552310" cy="1220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99474D-1EF8-4656-B573-85C03FB85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713" y="2959987"/>
            <a:ext cx="552310" cy="1220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942101-8065-4219-90FC-2A41C6D26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746" y="3236715"/>
            <a:ext cx="552310" cy="1220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120B19-01C5-402E-83BC-13E684009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113" y="4134297"/>
            <a:ext cx="552310" cy="1220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5D5B2E8-41BA-4ACD-9738-1DEF02C0C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598" y="4530467"/>
            <a:ext cx="552310" cy="1220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189787-9733-40FF-9ECB-3F0FE7A38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143" y="4384325"/>
            <a:ext cx="552310" cy="1220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03A17C9-B6A5-41F9-9CE2-596781FED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753" y="4296243"/>
            <a:ext cx="552310" cy="1220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1EBF44C-00CA-47BD-9E5D-14D9E509C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94" y="4759736"/>
            <a:ext cx="552310" cy="1220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58141A4-C408-499D-83FF-78662775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139" y="4544038"/>
            <a:ext cx="552310" cy="1220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1741517-BCBA-400C-B526-EDF684E8E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172" y="4820766"/>
            <a:ext cx="552310" cy="1220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CAB2A94-EF10-4991-9094-51C5970C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533" y="2470379"/>
            <a:ext cx="552310" cy="1220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860DD5-0F2B-4E15-A1ED-B93EE047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018" y="2866549"/>
            <a:ext cx="552310" cy="1220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806FA45-7C8B-4508-9C7E-A51BB4BB7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563" y="2720407"/>
            <a:ext cx="552310" cy="1220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130C7AD-D991-48E3-B5CF-F1D69F88C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173" y="2632325"/>
            <a:ext cx="552310" cy="1220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1E2662-6487-44CB-8E82-A107F6EAA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714" y="3095818"/>
            <a:ext cx="552310" cy="1220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5568A1C-AB5E-4EDA-A941-1525C8514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59" y="2880120"/>
            <a:ext cx="552310" cy="1220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236DBDA-0977-4816-A230-27750F0B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592" y="3156848"/>
            <a:ext cx="552310" cy="12206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915515-7B11-4258-AB6C-66E8824A8AF3}"/>
              </a:ext>
            </a:extLst>
          </p:cNvPr>
          <p:cNvSpPr txBox="1"/>
          <p:nvPr/>
        </p:nvSpPr>
        <p:spPr>
          <a:xfrm>
            <a:off x="7196866" y="6045796"/>
            <a:ext cx="5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E34D0-CA61-429C-A322-53D61A48FB2A}"/>
              </a:ext>
            </a:extLst>
          </p:cNvPr>
          <p:cNvSpPr txBox="1"/>
          <p:nvPr/>
        </p:nvSpPr>
        <p:spPr>
          <a:xfrm>
            <a:off x="171183" y="1151069"/>
            <a:ext cx="5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6463DF3-F7F9-4688-8FB0-502A5306B440}"/>
              </a:ext>
            </a:extLst>
          </p:cNvPr>
          <p:cNvSpPr/>
          <p:nvPr/>
        </p:nvSpPr>
        <p:spPr>
          <a:xfrm>
            <a:off x="666972" y="3682320"/>
            <a:ext cx="2847236" cy="228817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F9065A3-2F40-40D8-AA43-5702B3D50381}"/>
              </a:ext>
            </a:extLst>
          </p:cNvPr>
          <p:cNvSpPr/>
          <p:nvPr/>
        </p:nvSpPr>
        <p:spPr>
          <a:xfrm>
            <a:off x="3514206" y="3682743"/>
            <a:ext cx="2967273" cy="2288172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3A2EF4-83B3-49C4-808F-626041937AEC}"/>
              </a:ext>
            </a:extLst>
          </p:cNvPr>
          <p:cNvSpPr/>
          <p:nvPr/>
        </p:nvSpPr>
        <p:spPr>
          <a:xfrm>
            <a:off x="666969" y="1416821"/>
            <a:ext cx="3727503" cy="2288172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9EE32B-9F13-4534-AD3F-A08523B056A7}"/>
              </a:ext>
            </a:extLst>
          </p:cNvPr>
          <p:cNvSpPr/>
          <p:nvPr/>
        </p:nvSpPr>
        <p:spPr>
          <a:xfrm>
            <a:off x="4398126" y="1422263"/>
            <a:ext cx="2087006" cy="2288172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39E993-7157-4457-B1B5-7E4FE5037360}"/>
              </a:ext>
            </a:extLst>
          </p:cNvPr>
          <p:cNvSpPr txBox="1"/>
          <p:nvPr/>
        </p:nvSpPr>
        <p:spPr>
          <a:xfrm>
            <a:off x="7733250" y="1427900"/>
            <a:ext cx="4121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4 categories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 &lt; Cl_1 and Cd &gt; Cd_1   [1, 0, 0, 0]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 &gt; Cl_1 and Cd &gt; Cd_1   [0, 1, 0, 0]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 &lt; Cl_2 and Cd &lt; Cd_1   [0, 0, 1, 0]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 &gt; Cl_2 and Cd &lt; Cd_1   [0, 0, 0, 1]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F84C6E-4033-471D-99E0-E61005A3D072}"/>
              </a:ext>
            </a:extLst>
          </p:cNvPr>
          <p:cNvSpPr txBox="1"/>
          <p:nvPr/>
        </p:nvSpPr>
        <p:spPr>
          <a:xfrm>
            <a:off x="866021" y="1536434"/>
            <a:ext cx="48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C96CB4-1B38-4653-9532-A50BEEA64C2A}"/>
              </a:ext>
            </a:extLst>
          </p:cNvPr>
          <p:cNvSpPr txBox="1"/>
          <p:nvPr/>
        </p:nvSpPr>
        <p:spPr>
          <a:xfrm>
            <a:off x="4593519" y="1524502"/>
            <a:ext cx="48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5143CD-B2BA-46C5-B386-796279324F82}"/>
              </a:ext>
            </a:extLst>
          </p:cNvPr>
          <p:cNvSpPr txBox="1"/>
          <p:nvPr/>
        </p:nvSpPr>
        <p:spPr>
          <a:xfrm>
            <a:off x="865153" y="3745105"/>
            <a:ext cx="48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31979F-70FE-4D84-9148-4AA50D518BA0}"/>
              </a:ext>
            </a:extLst>
          </p:cNvPr>
          <p:cNvSpPr txBox="1"/>
          <p:nvPr/>
        </p:nvSpPr>
        <p:spPr>
          <a:xfrm>
            <a:off x="3587083" y="3748398"/>
            <a:ext cx="48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64E03B-5C29-4827-8E15-27DBB578A39A}"/>
              </a:ext>
            </a:extLst>
          </p:cNvPr>
          <p:cNvSpPr txBox="1"/>
          <p:nvPr/>
        </p:nvSpPr>
        <p:spPr>
          <a:xfrm>
            <a:off x="3082023" y="282388"/>
            <a:ext cx="6290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Step 1: Clustering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3983A13-B8ED-4D26-A504-DF08B81A3650}"/>
              </a:ext>
            </a:extLst>
          </p:cNvPr>
          <p:cNvSpPr/>
          <p:nvPr/>
        </p:nvSpPr>
        <p:spPr>
          <a:xfrm>
            <a:off x="7858414" y="4105079"/>
            <a:ext cx="3709643" cy="125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Objective: Identify relevant classes that splits the dataset in order to create the categories for step 2</a:t>
            </a:r>
          </a:p>
        </p:txBody>
      </p:sp>
    </p:spTree>
    <p:extLst>
      <p:ext uri="{BB962C8B-B14F-4D97-AF65-F5344CB8AC3E}">
        <p14:creationId xmlns:p14="http://schemas.microsoft.com/office/powerpoint/2010/main" val="1339042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825476-6A5B-4B50-B41B-3B3B5D6136BC}"/>
              </a:ext>
            </a:extLst>
          </p:cNvPr>
          <p:cNvSpPr txBox="1"/>
          <p:nvPr/>
        </p:nvSpPr>
        <p:spPr>
          <a:xfrm>
            <a:off x="3082023" y="282388"/>
            <a:ext cx="6290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Step 2: Classification</a:t>
            </a:r>
          </a:p>
        </p:txBody>
      </p:sp>
      <p:pic>
        <p:nvPicPr>
          <p:cNvPr id="1026" name="Picture 2" descr="PARSEC method for airfoil parameterization | Download Scientific Diagram">
            <a:extLst>
              <a:ext uri="{FF2B5EF4-FFF2-40B4-BE49-F238E27FC236}">
                <a16:creationId xmlns:a16="http://schemas.microsoft.com/office/drawing/2014/main" id="{B9163CE8-A612-49B6-BEC1-E9507AC97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37" y="1697237"/>
            <a:ext cx="2714771" cy="125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361F3-B9D0-4250-94EF-9738AC1359AC}"/>
              </a:ext>
            </a:extLst>
          </p:cNvPr>
          <p:cNvSpPr txBox="1"/>
          <p:nvPr/>
        </p:nvSpPr>
        <p:spPr>
          <a:xfrm>
            <a:off x="335337" y="1327905"/>
            <a:ext cx="271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PARSEC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8033C7-55D8-4C32-8AC8-91AC85CFF6D9}"/>
              </a:ext>
            </a:extLst>
          </p:cNvPr>
          <p:cNvSpPr txBox="1"/>
          <p:nvPr/>
        </p:nvSpPr>
        <p:spPr>
          <a:xfrm>
            <a:off x="984836" y="2950208"/>
            <a:ext cx="14157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Credits: Ava Shahrokhi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F3BD4C-1642-450D-9E96-D140867A2BBF}"/>
              </a:ext>
            </a:extLst>
          </p:cNvPr>
          <p:cNvSpPr/>
          <p:nvPr/>
        </p:nvSpPr>
        <p:spPr>
          <a:xfrm>
            <a:off x="3981652" y="1885013"/>
            <a:ext cx="3442447" cy="8774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Multi-Layer Perceptron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53CFA7-8CFD-4C4D-AA6C-46750C9B0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170" y="1061813"/>
            <a:ext cx="4199965" cy="295937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B594090-C051-4251-BCF4-CC51EDBA07E1}"/>
              </a:ext>
            </a:extLst>
          </p:cNvPr>
          <p:cNvCxnSpPr>
            <a:stCxn id="9" idx="3"/>
          </p:cNvCxnSpPr>
          <p:nvPr/>
        </p:nvCxnSpPr>
        <p:spPr>
          <a:xfrm flipV="1">
            <a:off x="7424099" y="1815357"/>
            <a:ext cx="1545089" cy="508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18F813C-3023-4183-9FAC-31A86F328C0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424099" y="2069539"/>
            <a:ext cx="3064607" cy="25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411FDB9-8C95-4F59-8CA7-3549BC78988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424099" y="2323722"/>
            <a:ext cx="1289595" cy="75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2C5DC6F-8ABD-4346-BE0F-A10DAC85CAE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424099" y="2323722"/>
            <a:ext cx="3064607" cy="834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EA977E2-8B1C-4B48-BF56-2309CFF90C46}"/>
              </a:ext>
            </a:extLst>
          </p:cNvPr>
          <p:cNvCxnSpPr>
            <a:cxnSpLocks/>
            <a:stCxn id="1026" idx="3"/>
            <a:endCxn id="9" idx="1"/>
          </p:cNvCxnSpPr>
          <p:nvPr/>
        </p:nvCxnSpPr>
        <p:spPr>
          <a:xfrm flipV="1">
            <a:off x="3050108" y="2323722"/>
            <a:ext cx="9315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B23CC65-F10E-47EB-AA3E-E5BCB8ADB6C8}"/>
              </a:ext>
            </a:extLst>
          </p:cNvPr>
          <p:cNvSpPr/>
          <p:nvPr/>
        </p:nvSpPr>
        <p:spPr>
          <a:xfrm>
            <a:off x="2941039" y="4390515"/>
            <a:ext cx="6572544" cy="998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Objective: train a classifier (e.g. MLP) that takes the parsec parameters as an input and outputs the airfoil class</a:t>
            </a:r>
          </a:p>
        </p:txBody>
      </p:sp>
    </p:spTree>
    <p:extLst>
      <p:ext uri="{BB962C8B-B14F-4D97-AF65-F5344CB8AC3E}">
        <p14:creationId xmlns:p14="http://schemas.microsoft.com/office/powerpoint/2010/main" val="4182384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427B-4B9C-4006-AB46-0AC31090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D2D8D-402C-4B74-A88A-50EDC8E91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will demonstrate the implementation of a clustering and classifier framework applied to the field of aerodynamic shape</a:t>
            </a:r>
          </a:p>
          <a:p>
            <a:r>
              <a:rPr lang="en-US" dirty="0"/>
              <a:t>Provide a fast-computing method that provides an estimate of the aerodynamic performances given any airfoil shape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53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529</Words>
  <Application>Microsoft Office PowerPoint</Application>
  <PresentationFormat>Widescreen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Learning Frameworks for Various Airfoils</vt:lpstr>
      <vt:lpstr>PowerPoint Presentation</vt:lpstr>
      <vt:lpstr>Airfoils</vt:lpstr>
      <vt:lpstr>Objective and method</vt:lpstr>
      <vt:lpstr>Dataset</vt:lpstr>
      <vt:lpstr>Data-Preprocessing</vt:lpstr>
      <vt:lpstr>PowerPoint Presentation</vt:lpstr>
      <vt:lpstr>PowerPoint Presentation</vt:lpstr>
      <vt:lpstr>Expected contributions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Achour, Gabriel</dc:creator>
  <cp:lastModifiedBy>Achour, Gabriel</cp:lastModifiedBy>
  <cp:revision>12</cp:revision>
  <dcterms:created xsi:type="dcterms:W3CDTF">2021-06-14T13:47:29Z</dcterms:created>
  <dcterms:modified xsi:type="dcterms:W3CDTF">2021-06-14T15:54:41Z</dcterms:modified>
</cp:coreProperties>
</file>